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Public Sans"/>
      <p:regular r:id="rId20"/>
      <p:bold r:id="rId21"/>
      <p:italic r:id="rId22"/>
      <p:boldItalic r:id="rId23"/>
    </p:embeddedFont>
    <p:embeddedFont>
      <p:font typeface="Playfair Display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RpqQGeM8z4VpbxB2DeUTVZVNd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ublicSans-regular.fntdata"/><Relationship Id="rId22" Type="http://schemas.openxmlformats.org/officeDocument/2006/relationships/font" Target="fonts/PublicSans-italic.fntdata"/><Relationship Id="rId21" Type="http://schemas.openxmlformats.org/officeDocument/2006/relationships/font" Target="fonts/PublicSans-bold.fntdata"/><Relationship Id="rId24" Type="http://schemas.openxmlformats.org/officeDocument/2006/relationships/font" Target="fonts/PlayfairDisplaySemiBold-regular.fntdata"/><Relationship Id="rId23" Type="http://schemas.openxmlformats.org/officeDocument/2006/relationships/font" Target="fonts/Public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SemiBold-italic.fntdata"/><Relationship Id="rId25" Type="http://schemas.openxmlformats.org/officeDocument/2006/relationships/font" Target="fonts/PlayfairDisplaySemiBold-bold.fntdata"/><Relationship Id="rId28" Type="http://customschemas.google.com/relationships/presentationmetadata" Target="metadata"/><Relationship Id="rId27" Type="http://schemas.openxmlformats.org/officeDocument/2006/relationships/font" Target="fonts/PlayfairDisplay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fa69357f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9fa69357f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9fa69357f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Ataques Blockchain: Da DAO ao Phishing Moderno</a:t>
            </a:r>
            <a:endParaRPr b="0" i="0" sz="445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Explorando vulnerabilidades históricas e técnicas avançadas de engenharia social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/>
          <p:nvPr/>
        </p:nvSpPr>
        <p:spPr>
          <a:xfrm>
            <a:off x="6197918" y="582573"/>
            <a:ext cx="7720965" cy="1270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00"/>
              <a:buFont typeface="Playfair Display SemiBold"/>
              <a:buNone/>
            </a:pPr>
            <a:r>
              <a:rPr b="1" i="0" lang="en-US" sz="400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Ataque Phishing com Zero Transfers</a:t>
            </a:r>
            <a:endParaRPr b="0" i="0" sz="4000" u="none" cap="none" strike="noStrike"/>
          </a:p>
        </p:txBody>
      </p:sp>
      <p:pic>
        <p:nvPicPr>
          <p:cNvPr descr="preencoded.png" id="243" name="Google Shape;24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7918" y="2158127"/>
            <a:ext cx="60983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/>
          <p:nvPr/>
        </p:nvSpPr>
        <p:spPr>
          <a:xfrm>
            <a:off x="7010995" y="2361367"/>
            <a:ext cx="25411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Monitoramento</a:t>
            </a:r>
            <a:endParaRPr b="0" i="0" sz="2000" u="none" cap="none" strike="noStrike"/>
          </a:p>
        </p:txBody>
      </p:sp>
      <p:sp>
        <p:nvSpPr>
          <p:cNvPr id="245" name="Google Shape;245;p9"/>
          <p:cNvSpPr/>
          <p:nvPr/>
        </p:nvSpPr>
        <p:spPr>
          <a:xfrm>
            <a:off x="7010995" y="2800826"/>
            <a:ext cx="6907887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Atacante identifica transações legítimas da vítima na blockchain</a:t>
            </a:r>
            <a:endParaRPr b="0" i="0" sz="1600" u="none" cap="none" strike="noStrike"/>
          </a:p>
        </p:txBody>
      </p:sp>
      <p:pic>
        <p:nvPicPr>
          <p:cNvPr descr="preencoded.png" id="246" name="Google Shape;24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2837" y="3581162"/>
            <a:ext cx="60983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7315914" y="3784402"/>
            <a:ext cx="25411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Envio de 0 Tokens</a:t>
            </a:r>
            <a:endParaRPr b="0" i="0" sz="2000" u="none" cap="none" strike="noStrike"/>
          </a:p>
        </p:txBody>
      </p:sp>
      <p:sp>
        <p:nvSpPr>
          <p:cNvPr id="248" name="Google Shape;248;p9"/>
          <p:cNvSpPr/>
          <p:nvPr/>
        </p:nvSpPr>
        <p:spPr>
          <a:xfrm>
            <a:off x="7315914" y="4223861"/>
            <a:ext cx="6602968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Envia 0 tokens do endereço falso para a vítima</a:t>
            </a:r>
            <a:endParaRPr b="0" i="0" sz="1600" u="none" cap="none" strike="noStrike"/>
          </a:p>
        </p:txBody>
      </p:sp>
      <p:pic>
        <p:nvPicPr>
          <p:cNvPr descr="preencoded.png" id="249" name="Google Shape;24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7756" y="5004197"/>
            <a:ext cx="60983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/>
          <p:nvPr/>
        </p:nvSpPr>
        <p:spPr>
          <a:xfrm>
            <a:off x="7620833" y="5207437"/>
            <a:ext cx="25411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Histórico Poluído</a:t>
            </a:r>
            <a:endParaRPr b="0" i="0" sz="2000" u="none" cap="none" strike="noStrike"/>
          </a:p>
        </p:txBody>
      </p:sp>
      <p:sp>
        <p:nvSpPr>
          <p:cNvPr id="251" name="Google Shape;251;p9"/>
          <p:cNvSpPr/>
          <p:nvPr/>
        </p:nvSpPr>
        <p:spPr>
          <a:xfrm>
            <a:off x="7620833" y="5646896"/>
            <a:ext cx="6298049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Endereço falso aparece no histórico da carteira</a:t>
            </a:r>
            <a:endParaRPr b="0" i="0" sz="1600" u="none" cap="none" strike="noStrike"/>
          </a:p>
        </p:txBody>
      </p:sp>
      <p:pic>
        <p:nvPicPr>
          <p:cNvPr descr="preencoded.png" id="252" name="Google Shape;2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2675" y="6427232"/>
            <a:ext cx="60983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7925753" y="6630472"/>
            <a:ext cx="2541151" cy="31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Cópia Acidental</a:t>
            </a:r>
            <a:endParaRPr b="0" i="0" sz="200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7925753" y="7069931"/>
            <a:ext cx="5993130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Vítima copia endereço errado do histórico e envia fundos reais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31187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/>
          <p:nvPr/>
        </p:nvSpPr>
        <p:spPr>
          <a:xfrm>
            <a:off x="793790" y="3572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Medidas de Proteção</a:t>
            </a:r>
            <a:endParaRPr b="0" i="0" sz="445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793790" y="4621292"/>
            <a:ext cx="6407944" cy="1322189"/>
          </a:xfrm>
          <a:prstGeom prst="roundRect">
            <a:avLst>
              <a:gd fmla="val 7205" name="adj"/>
            </a:avLst>
          </a:prstGeom>
          <a:solidFill>
            <a:srgbClr val="B05B5C">
              <a:alpha val="49803"/>
            </a:srgbClr>
          </a:solidFill>
          <a:ln cap="flat" cmpd="sng" w="9525">
            <a:solidFill>
              <a:srgbClr val="C97475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9747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1028226" y="4855725"/>
            <a:ext cx="48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✓ Verificação Completa</a:t>
            </a:r>
            <a:endParaRPr b="0" i="0" sz="2200" u="none" cap="none" strike="noStrike"/>
          </a:p>
        </p:txBody>
      </p:sp>
      <p:sp>
        <p:nvSpPr>
          <p:cNvPr id="265" name="Google Shape;265;p10"/>
          <p:cNvSpPr/>
          <p:nvPr/>
        </p:nvSpPr>
        <p:spPr>
          <a:xfrm>
            <a:off x="1009435" y="5327355"/>
            <a:ext cx="5939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Sempre conferir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todos os caracteres</a:t>
            </a:r>
            <a:r>
              <a:rPr b="0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do endereço</a:t>
            </a:r>
            <a:endParaRPr b="0" i="0" sz="1750" u="none" cap="none" strike="noStrike"/>
          </a:p>
        </p:txBody>
      </p:sp>
      <p:sp>
        <p:nvSpPr>
          <p:cNvPr id="266" name="Google Shape;266;p10"/>
          <p:cNvSpPr/>
          <p:nvPr/>
        </p:nvSpPr>
        <p:spPr>
          <a:xfrm>
            <a:off x="7428548" y="4621292"/>
            <a:ext cx="6408063" cy="1322189"/>
          </a:xfrm>
          <a:prstGeom prst="roundRect">
            <a:avLst>
              <a:gd fmla="val 7205" name="adj"/>
            </a:avLst>
          </a:prstGeom>
          <a:solidFill>
            <a:srgbClr val="B05B5C">
              <a:alpha val="49803"/>
            </a:srgbClr>
          </a:solidFill>
          <a:ln cap="flat" cmpd="sng" w="9525">
            <a:solidFill>
              <a:srgbClr val="C97475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9747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✓ Whitelisting</a:t>
            </a:r>
            <a:endParaRPr b="0" i="0" sz="22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Salvar endereços confiáveis em lista segura</a:t>
            </a:r>
            <a:endParaRPr b="0" i="0" sz="1750" u="none" cap="none" strike="noStrike"/>
          </a:p>
        </p:txBody>
      </p:sp>
      <p:sp>
        <p:nvSpPr>
          <p:cNvPr id="269" name="Google Shape;269;p10"/>
          <p:cNvSpPr/>
          <p:nvPr/>
        </p:nvSpPr>
        <p:spPr>
          <a:xfrm>
            <a:off x="793790" y="6170295"/>
            <a:ext cx="6407944" cy="1322189"/>
          </a:xfrm>
          <a:prstGeom prst="roundRect">
            <a:avLst>
              <a:gd fmla="val 7205" name="adj"/>
            </a:avLst>
          </a:prstGeom>
          <a:solidFill>
            <a:srgbClr val="B05B5C">
              <a:alpha val="49803"/>
            </a:srgbClr>
          </a:solidFill>
          <a:ln cap="flat" cmpd="sng" w="9525">
            <a:solidFill>
              <a:srgbClr val="C97475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9747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✓ Transações Teste</a:t>
            </a:r>
            <a:endParaRPr b="0" i="0" sz="2200" u="none" cap="none" strike="noStrike"/>
          </a:p>
        </p:txBody>
      </p:sp>
      <p:sp>
        <p:nvSpPr>
          <p:cNvPr id="271" name="Google Shape;271;p10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Enviar pequeno valor antes de grandes transferências</a:t>
            </a:r>
            <a:endParaRPr b="0" i="0" sz="1750" u="none" cap="none" strike="noStrike"/>
          </a:p>
        </p:txBody>
      </p:sp>
      <p:sp>
        <p:nvSpPr>
          <p:cNvPr id="272" name="Google Shape;272;p10"/>
          <p:cNvSpPr/>
          <p:nvPr/>
        </p:nvSpPr>
        <p:spPr>
          <a:xfrm>
            <a:off x="7428548" y="6170295"/>
            <a:ext cx="6408063" cy="1322189"/>
          </a:xfrm>
          <a:prstGeom prst="roundRect">
            <a:avLst>
              <a:gd fmla="val 7205" name="adj"/>
            </a:avLst>
          </a:prstGeom>
          <a:solidFill>
            <a:srgbClr val="B05B5C">
              <a:alpha val="49803"/>
            </a:srgbClr>
          </a:solidFill>
          <a:ln cap="flat" cmpd="sng" w="9525">
            <a:solidFill>
              <a:srgbClr val="C97475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9747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✓ Carteiras Seguras</a:t>
            </a:r>
            <a:endParaRPr b="0" i="0" sz="2200" u="none" cap="none" strike="noStrike"/>
          </a:p>
        </p:txBody>
      </p:sp>
      <p:sp>
        <p:nvSpPr>
          <p:cNvPr id="274" name="Google Shape;274;p10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Usar hardware wallets e autenticação multi-fator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6280190" y="63698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 Ataque à DAO: O Hack que Dividiu o Ethereum</a:t>
            </a:r>
            <a:endParaRPr b="0" i="0" sz="44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535341" y="2394704"/>
            <a:ext cx="30480" cy="5197793"/>
          </a:xfrm>
          <a:prstGeom prst="roundRect">
            <a:avLst>
              <a:gd fmla="val 312558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760012" y="2634615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C7A8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6280190" y="239470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1C2C2">
              <a:alpha val="49803"/>
            </a:srgbClr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6365260" y="243720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layfair Display SemiBold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b="0" i="0" sz="26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669411" y="24725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Junho 2016</a:t>
            </a:r>
            <a:endParaRPr b="0" i="0" sz="22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7669411" y="2962989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Exploração da vulnerabilidade de reentrância</a:t>
            </a:r>
            <a:endParaRPr b="0" i="0" sz="175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7669411" y="3461980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$60 milhões roubados</a:t>
            </a:r>
            <a:endParaRPr b="0" i="0" sz="17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6760012" y="4518422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B2AA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6280190" y="427851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C4EC">
              <a:alpha val="49803"/>
            </a:srgbClr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6365260" y="432101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layfair Display SemiBold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b="0" i="0" sz="26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669411" y="43563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Hard Fork</a:t>
            </a:r>
            <a:endParaRPr b="0" i="0" sz="22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7669411" y="4846796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Decisão controversa da comunidade</a:t>
            </a:r>
            <a:endParaRPr b="0" i="0" sz="17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7669411" y="534578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Reversão das transações</a:t>
            </a:r>
            <a:endParaRPr b="0" i="0" sz="1750" u="none" cap="none" strike="noStrike"/>
          </a:p>
        </p:txBody>
      </p:sp>
      <p:sp>
        <p:nvSpPr>
          <p:cNvPr id="81" name="Google Shape;81;p2"/>
          <p:cNvSpPr/>
          <p:nvPr/>
        </p:nvSpPr>
        <p:spPr>
          <a:xfrm>
            <a:off x="6760012" y="6402229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9AC0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6280190" y="616231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B4DAE4">
              <a:alpha val="49803"/>
            </a:srgbClr>
          </a:solidFill>
          <a:ln cap="flat" cmpd="sng" w="9525">
            <a:solidFill>
              <a:srgbClr val="9AC0CA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9AC0CA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6365260" y="620482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layfair Display SemiBold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b="0" i="0" sz="2650" u="none" cap="none" strike="noStrike"/>
          </a:p>
        </p:txBody>
      </p:sp>
      <p:sp>
        <p:nvSpPr>
          <p:cNvPr id="84" name="Google Shape;84;p2"/>
          <p:cNvSpPr/>
          <p:nvPr/>
        </p:nvSpPr>
        <p:spPr>
          <a:xfrm>
            <a:off x="7669411" y="62401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 Divisão</a:t>
            </a:r>
            <a:endParaRPr b="0" i="0" sz="220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7669411" y="6730603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ETH: chain revertida</a:t>
            </a:r>
            <a:endParaRPr b="0" i="0" sz="1750" u="none" cap="none" strike="noStrike"/>
          </a:p>
        </p:txBody>
      </p:sp>
      <p:sp>
        <p:nvSpPr>
          <p:cNvPr id="86" name="Google Shape;86;p2"/>
          <p:cNvSpPr/>
          <p:nvPr/>
        </p:nvSpPr>
        <p:spPr>
          <a:xfrm>
            <a:off x="7669411" y="7229594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ETC: chain original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6280190" y="1067278"/>
            <a:ext cx="6617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Consequências do Ataque</a:t>
            </a:r>
            <a:endParaRPr b="0" i="0" sz="445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6280190" y="332958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650"/>
              <a:buFont typeface="Playfair Display SemiBold"/>
              <a:buNone/>
            </a:pPr>
            <a:r>
              <a:rPr b="1" i="0" lang="en-US" sz="26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Ethereum (ETH)</a:t>
            </a:r>
            <a:endParaRPr b="0" i="0" sz="265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6280190" y="398168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Transações revertidas</a:t>
            </a:r>
            <a:endParaRPr b="0" i="0" sz="17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6280190" y="4423886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Fundos recuperados</a:t>
            </a:r>
            <a:endParaRPr b="0" i="0" sz="175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6280190" y="4866084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Maior adoção</a:t>
            </a:r>
            <a:endParaRPr b="0" i="0" sz="175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6280190" y="530828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Prioriza consenso social</a:t>
            </a:r>
            <a:endParaRPr b="0" i="0" sz="175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10342721" y="3329583"/>
            <a:ext cx="3501509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650"/>
              <a:buFont typeface="Playfair Display SemiBold"/>
              <a:buNone/>
            </a:pPr>
            <a:r>
              <a:rPr b="1" i="0" lang="en-US" sz="26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Ethereum Classic (ETC)</a:t>
            </a:r>
            <a:endParaRPr b="0" i="0" sz="2650" u="none" cap="none" strike="noStrike"/>
          </a:p>
        </p:txBody>
      </p:sp>
      <p:sp>
        <p:nvSpPr>
          <p:cNvPr id="101" name="Google Shape;101;p3"/>
          <p:cNvSpPr/>
          <p:nvPr/>
        </p:nvSpPr>
        <p:spPr>
          <a:xfrm>
            <a:off x="10342721" y="440697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Chain original preservada</a:t>
            </a:r>
            <a:endParaRPr b="0" i="0" sz="17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10342721" y="484917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Código é lei</a:t>
            </a:r>
            <a:endParaRPr b="0" i="0" sz="1750" u="none" cap="none" strike="noStrike"/>
          </a:p>
        </p:txBody>
      </p:sp>
      <p:sp>
        <p:nvSpPr>
          <p:cNvPr id="103" name="Google Shape;103;p3"/>
          <p:cNvSpPr/>
          <p:nvPr/>
        </p:nvSpPr>
        <p:spPr>
          <a:xfrm>
            <a:off x="10342721" y="5291376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Imutabilidade absoluta</a:t>
            </a:r>
            <a:endParaRPr b="0" i="0" sz="175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10342721" y="5733574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Char char="•"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Menor capitalização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793790" y="1041371"/>
            <a:ext cx="9009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Phishing em Blockchain: Definição</a:t>
            </a:r>
            <a:endParaRPr b="0" i="0" sz="44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F0DEDC"/>
          </a:solidFill>
          <a:ln cap="flat" cmpd="sng" w="9525">
            <a:solidFill>
              <a:srgbClr val="B05B5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05B5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1028224" y="345281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B05B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Engenharia Social</a:t>
            </a:r>
            <a:endParaRPr b="0" i="0" sz="220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Manipulação psicológica para roubar credenciais e chaves privadas</a:t>
            </a:r>
            <a:endParaRPr b="0" i="0" sz="175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F0DEDC"/>
          </a:solidFill>
          <a:ln cap="flat" cmpd="sng" w="9525">
            <a:solidFill>
              <a:srgbClr val="B05B5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05B5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363986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Alvos Cripto</a:t>
            </a:r>
            <a:endParaRPr b="0" i="0" sz="22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5451396" y="485048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Carteiras digitais, seeds phrases, transações maliciosas</a:t>
            </a:r>
            <a:endParaRPr b="0" i="0" sz="175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fmla="val 3224" name="adj"/>
            </a:avLst>
          </a:prstGeom>
          <a:solidFill>
            <a:srgbClr val="F0DEDC"/>
          </a:solidFill>
          <a:ln cap="flat" cmpd="sng" w="9525">
            <a:solidFill>
              <a:srgbClr val="B05B5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05B5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9874568" y="345281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B05B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1734" y="363986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Imitação</a:t>
            </a:r>
            <a:endParaRPr b="0" i="0" sz="2200" u="none" cap="none" strike="noStrike"/>
          </a:p>
        </p:txBody>
      </p:sp>
      <p:sp>
        <p:nvSpPr>
          <p:cNvPr id="124" name="Google Shape;124;p4"/>
          <p:cNvSpPr/>
          <p:nvPr/>
        </p:nvSpPr>
        <p:spPr>
          <a:xfrm>
            <a:off x="9874568" y="485048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Endereços falsos que parecem legítimos à primeira vista</a:t>
            </a:r>
            <a:endParaRPr b="0" i="0" sz="1750" u="none" cap="none" strike="noStrike"/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666" y="3456180"/>
            <a:ext cx="7905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463" y="3421959"/>
            <a:ext cx="7239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9227" y="3369289"/>
            <a:ext cx="8286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6280190" y="737953"/>
            <a:ext cx="704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4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Vetores de Ataque Phishing</a:t>
            </a:r>
            <a:endParaRPr b="0" i="0" sz="4450" u="none" cap="none" strike="noStrike"/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E-mails Falsos</a:t>
            </a:r>
            <a:endParaRPr b="0" i="0" sz="220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Sites de exchanges falsas</a:t>
            </a:r>
            <a:endParaRPr b="0" i="0" sz="1750" u="none" cap="none" strike="noStrike"/>
          </a:p>
        </p:txBody>
      </p:sp>
      <p:pic>
        <p:nvPicPr>
          <p:cNvPr descr="preencoded.png" id="139" name="Google Shape;1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Sites Clonados</a:t>
            </a:r>
            <a:endParaRPr b="0" i="0" sz="2200" u="none" cap="none" strike="noStrike"/>
          </a:p>
        </p:txBody>
      </p:sp>
      <p:sp>
        <p:nvSpPr>
          <p:cNvPr id="141" name="Google Shape;141;p5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URLs similares a plataformas reais</a:t>
            </a:r>
            <a:endParaRPr b="0" i="0" sz="1750" u="none" cap="none" strike="noStrike"/>
          </a:p>
        </p:txBody>
      </p:sp>
      <p:pic>
        <p:nvPicPr>
          <p:cNvPr descr="preencoded.png" id="142" name="Google Shape;14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531971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Address Poisoning</a:t>
            </a:r>
            <a:endParaRPr b="0" i="0" sz="2200" u="none" cap="none" strike="noStrike"/>
          </a:p>
        </p:txBody>
      </p:sp>
      <p:sp>
        <p:nvSpPr>
          <p:cNvPr id="144" name="Google Shape;144;p5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Endereços visualmente idênticos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3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661035" y="519351"/>
            <a:ext cx="7821930" cy="118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700"/>
              <a:buFont typeface="Playfair Display SemiBold"/>
              <a:buNone/>
            </a:pPr>
            <a:r>
              <a:rPr b="1" i="0" lang="en-US" sz="370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Vanity Address: Criando Endereços Personalizados</a:t>
            </a:r>
            <a:endParaRPr b="0" i="0" sz="370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661035" y="1982986"/>
            <a:ext cx="188833" cy="236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b="0" i="0" sz="14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661035" y="2281118"/>
            <a:ext cx="7821930" cy="2286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661035" y="2421255"/>
            <a:ext cx="236112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Geração de Chaves</a:t>
            </a:r>
            <a:endParaRPr b="0" i="0" sz="185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661035" y="2829520"/>
            <a:ext cx="7821930" cy="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Criação massiva de pares de chaves público-privadas</a:t>
            </a:r>
            <a:endParaRPr b="0" i="0" sz="14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661010" y="3462223"/>
            <a:ext cx="470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</a:t>
            </a: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145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661035" y="3760351"/>
            <a:ext cx="7821930" cy="22860"/>
          </a:xfrm>
          <a:prstGeom prst="rect">
            <a:avLst/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661035" y="3900488"/>
            <a:ext cx="236112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Padrão de Busca</a:t>
            </a:r>
            <a:endParaRPr b="0" i="0" sz="185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661035" y="4308753"/>
            <a:ext cx="7821930" cy="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Filtrar endereços com caracteres iniciais e finais desejados</a:t>
            </a:r>
            <a:endParaRPr b="0" i="0" sz="1450" u="none" cap="none" strike="noStrike"/>
          </a:p>
        </p:txBody>
      </p:sp>
      <p:sp>
        <p:nvSpPr>
          <p:cNvPr id="160" name="Google Shape;160;p6"/>
          <p:cNvSpPr/>
          <p:nvPr/>
        </p:nvSpPr>
        <p:spPr>
          <a:xfrm>
            <a:off x="661012" y="4941450"/>
            <a:ext cx="470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 b="0" i="0" sz="1450" u="none" cap="none" strike="noStrike"/>
          </a:p>
        </p:txBody>
      </p:sp>
      <p:sp>
        <p:nvSpPr>
          <p:cNvPr id="161" name="Google Shape;161;p6"/>
          <p:cNvSpPr/>
          <p:nvPr/>
        </p:nvSpPr>
        <p:spPr>
          <a:xfrm>
            <a:off x="661035" y="5239583"/>
            <a:ext cx="7821930" cy="22860"/>
          </a:xfrm>
          <a:prstGeom prst="rect">
            <a:avLst/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661035" y="5379720"/>
            <a:ext cx="236112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Match Parcial</a:t>
            </a:r>
            <a:endParaRPr b="0" i="0" sz="185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661035" y="5787985"/>
            <a:ext cx="7821930" cy="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Selecionar endereço que corresponde aos primeiros 4-6 e últimos 4-6 caracteres</a:t>
            </a:r>
            <a:endParaRPr b="0" i="0" sz="145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661005" y="6420673"/>
            <a:ext cx="564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  <a:endParaRPr b="0" i="0" sz="145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661035" y="6718816"/>
            <a:ext cx="7821930" cy="2286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661035" y="6858953"/>
            <a:ext cx="2361128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Exploração</a:t>
            </a:r>
            <a:endParaRPr b="0" i="0" sz="1850" u="none" cap="none" strike="noStrike"/>
          </a:p>
        </p:txBody>
      </p:sp>
      <p:sp>
        <p:nvSpPr>
          <p:cNvPr id="167" name="Google Shape;167;p6"/>
          <p:cNvSpPr/>
          <p:nvPr/>
        </p:nvSpPr>
        <p:spPr>
          <a:xfrm>
            <a:off x="661035" y="7267218"/>
            <a:ext cx="7821930" cy="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Usar endereço falso para confundir vítimas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3" name="Google Shape;173;g39fa69357f5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30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9fa69357f5_0_13"/>
          <p:cNvSpPr/>
          <p:nvPr/>
        </p:nvSpPr>
        <p:spPr>
          <a:xfrm>
            <a:off x="661035" y="519351"/>
            <a:ext cx="78219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700"/>
              <a:buFont typeface="Playfair Display SemiBold"/>
              <a:buNone/>
            </a:pPr>
            <a:r>
              <a:rPr b="1" i="0" lang="en-US" sz="370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Vanity Address: Criando Endereços Personalizados</a:t>
            </a:r>
            <a:endParaRPr b="0" i="0" sz="3700" u="none" cap="none" strike="noStrike"/>
          </a:p>
        </p:txBody>
      </p:sp>
      <p:sp>
        <p:nvSpPr>
          <p:cNvPr id="175" name="Google Shape;175;g39fa69357f5_0_13"/>
          <p:cNvSpPr/>
          <p:nvPr/>
        </p:nvSpPr>
        <p:spPr>
          <a:xfrm>
            <a:off x="661035" y="1982986"/>
            <a:ext cx="1887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b="0" i="0" sz="1450" u="none" cap="none" strike="noStrike"/>
          </a:p>
        </p:txBody>
      </p:sp>
      <p:sp>
        <p:nvSpPr>
          <p:cNvPr id="176" name="Google Shape;176;g39fa69357f5_0_13"/>
          <p:cNvSpPr/>
          <p:nvPr/>
        </p:nvSpPr>
        <p:spPr>
          <a:xfrm>
            <a:off x="661035" y="2281118"/>
            <a:ext cx="7821900" cy="2280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9fa69357f5_0_13"/>
          <p:cNvSpPr/>
          <p:nvPr/>
        </p:nvSpPr>
        <p:spPr>
          <a:xfrm>
            <a:off x="661035" y="2421255"/>
            <a:ext cx="236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Geração de Chaves</a:t>
            </a:r>
            <a:endParaRPr b="0" i="0" sz="1850" u="none" cap="none" strike="noStrike"/>
          </a:p>
        </p:txBody>
      </p:sp>
      <p:sp>
        <p:nvSpPr>
          <p:cNvPr id="178" name="Google Shape;178;g39fa69357f5_0_13"/>
          <p:cNvSpPr/>
          <p:nvPr/>
        </p:nvSpPr>
        <p:spPr>
          <a:xfrm>
            <a:off x="661035" y="2829520"/>
            <a:ext cx="7821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Criação massiva de pares de chaves público-privadas</a:t>
            </a:r>
            <a:endParaRPr b="0" i="0" sz="1450" u="none" cap="none" strike="noStrike"/>
          </a:p>
        </p:txBody>
      </p:sp>
      <p:sp>
        <p:nvSpPr>
          <p:cNvPr id="179" name="Google Shape;179;g39fa69357f5_0_13"/>
          <p:cNvSpPr/>
          <p:nvPr/>
        </p:nvSpPr>
        <p:spPr>
          <a:xfrm>
            <a:off x="661010" y="3462223"/>
            <a:ext cx="470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</a:t>
            </a:r>
            <a:endParaRPr b="0" i="0" sz="1450" u="none" cap="none" strike="noStrike"/>
          </a:p>
        </p:txBody>
      </p:sp>
      <p:sp>
        <p:nvSpPr>
          <p:cNvPr id="180" name="Google Shape;180;g39fa69357f5_0_13"/>
          <p:cNvSpPr/>
          <p:nvPr/>
        </p:nvSpPr>
        <p:spPr>
          <a:xfrm>
            <a:off x="661035" y="3760351"/>
            <a:ext cx="7821900" cy="22800"/>
          </a:xfrm>
          <a:prstGeom prst="rect">
            <a:avLst/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9fa69357f5_0_13"/>
          <p:cNvSpPr/>
          <p:nvPr/>
        </p:nvSpPr>
        <p:spPr>
          <a:xfrm>
            <a:off x="661035" y="3900488"/>
            <a:ext cx="236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Padrão de Busca</a:t>
            </a:r>
            <a:endParaRPr b="0" i="0" sz="1850" u="none" cap="none" strike="noStrike"/>
          </a:p>
        </p:txBody>
      </p:sp>
      <p:sp>
        <p:nvSpPr>
          <p:cNvPr id="182" name="Google Shape;182;g39fa69357f5_0_13"/>
          <p:cNvSpPr/>
          <p:nvPr/>
        </p:nvSpPr>
        <p:spPr>
          <a:xfrm>
            <a:off x="661035" y="4308753"/>
            <a:ext cx="7821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Filtrar endereços com caracteres iniciais e finais desejados</a:t>
            </a:r>
            <a:endParaRPr b="0" i="0" sz="1450" u="none" cap="none" strike="noStrike"/>
          </a:p>
        </p:txBody>
      </p:sp>
      <p:sp>
        <p:nvSpPr>
          <p:cNvPr id="183" name="Google Shape;183;g39fa69357f5_0_13"/>
          <p:cNvSpPr/>
          <p:nvPr/>
        </p:nvSpPr>
        <p:spPr>
          <a:xfrm>
            <a:off x="661012" y="4941450"/>
            <a:ext cx="470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 b="0" i="0" sz="1450" u="none" cap="none" strike="noStrike"/>
          </a:p>
        </p:txBody>
      </p:sp>
      <p:sp>
        <p:nvSpPr>
          <p:cNvPr id="184" name="Google Shape;184;g39fa69357f5_0_13"/>
          <p:cNvSpPr/>
          <p:nvPr/>
        </p:nvSpPr>
        <p:spPr>
          <a:xfrm>
            <a:off x="661035" y="5239583"/>
            <a:ext cx="7821900" cy="22800"/>
          </a:xfrm>
          <a:prstGeom prst="rect">
            <a:avLst/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9fa69357f5_0_13"/>
          <p:cNvSpPr/>
          <p:nvPr/>
        </p:nvSpPr>
        <p:spPr>
          <a:xfrm>
            <a:off x="661035" y="5379720"/>
            <a:ext cx="236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Match Parcial</a:t>
            </a:r>
            <a:endParaRPr b="0" i="0" sz="1850" u="none" cap="none" strike="noStrike"/>
          </a:p>
        </p:txBody>
      </p:sp>
      <p:sp>
        <p:nvSpPr>
          <p:cNvPr id="186" name="Google Shape;186;g39fa69357f5_0_13"/>
          <p:cNvSpPr/>
          <p:nvPr/>
        </p:nvSpPr>
        <p:spPr>
          <a:xfrm>
            <a:off x="661035" y="5787985"/>
            <a:ext cx="7821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Selecionar endereço que corresponde aos primeiros 4-6 e últimos 4-6 caracteres</a:t>
            </a:r>
            <a:endParaRPr b="0" i="0" sz="1450" u="none" cap="none" strike="noStrike"/>
          </a:p>
        </p:txBody>
      </p:sp>
      <p:sp>
        <p:nvSpPr>
          <p:cNvPr id="187" name="Google Shape;187;g39fa69357f5_0_13"/>
          <p:cNvSpPr/>
          <p:nvPr/>
        </p:nvSpPr>
        <p:spPr>
          <a:xfrm>
            <a:off x="661005" y="6420673"/>
            <a:ext cx="564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layfair Display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  <a:endParaRPr b="0" i="0" sz="1450" u="none" cap="none" strike="noStrike"/>
          </a:p>
        </p:txBody>
      </p:sp>
      <p:sp>
        <p:nvSpPr>
          <p:cNvPr id="188" name="Google Shape;188;g39fa69357f5_0_13"/>
          <p:cNvSpPr/>
          <p:nvPr/>
        </p:nvSpPr>
        <p:spPr>
          <a:xfrm>
            <a:off x="661035" y="6718816"/>
            <a:ext cx="7821900" cy="22800"/>
          </a:xfrm>
          <a:prstGeom prst="rect">
            <a:avLst/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9fa69357f5_0_13"/>
          <p:cNvSpPr/>
          <p:nvPr/>
        </p:nvSpPr>
        <p:spPr>
          <a:xfrm>
            <a:off x="661035" y="6858953"/>
            <a:ext cx="236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Exploração</a:t>
            </a:r>
            <a:endParaRPr b="0" i="0" sz="1850" u="none" cap="none" strike="noStrike"/>
          </a:p>
        </p:txBody>
      </p:sp>
      <p:sp>
        <p:nvSpPr>
          <p:cNvPr id="190" name="Google Shape;190;g39fa69357f5_0_13"/>
          <p:cNvSpPr/>
          <p:nvPr/>
        </p:nvSpPr>
        <p:spPr>
          <a:xfrm>
            <a:off x="661035" y="7267218"/>
            <a:ext cx="78219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450"/>
              <a:buFont typeface="Public Sans"/>
              <a:buNone/>
            </a:pPr>
            <a:r>
              <a:rPr b="0" i="0" lang="en-US" sz="14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Usar endereço falso para confundir vítimas</a:t>
            </a:r>
            <a:endParaRPr b="0" i="0" sz="1450" u="none" cap="none" strike="noStrike"/>
          </a:p>
        </p:txBody>
      </p:sp>
      <p:pic>
        <p:nvPicPr>
          <p:cNvPr id="191" name="Google Shape;191;g39fa69357f5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25" y="1998188"/>
            <a:ext cx="6962775" cy="612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35040" cy="8231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/>
          <p:nvPr/>
        </p:nvSpPr>
        <p:spPr>
          <a:xfrm>
            <a:off x="6236494" y="589359"/>
            <a:ext cx="7643813" cy="1339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200"/>
              <a:buFont typeface="Playfair Display SemiBold"/>
              <a:buNone/>
            </a:pPr>
            <a:r>
              <a:rPr b="1" i="0" lang="en-US" sz="420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Exemplo: Address Poisoning Attack</a:t>
            </a:r>
            <a:endParaRPr b="0" i="0" sz="4200" u="none" cap="none" strike="noStrike"/>
          </a:p>
        </p:txBody>
      </p:sp>
      <p:sp>
        <p:nvSpPr>
          <p:cNvPr id="200" name="Google Shape;200;p7"/>
          <p:cNvSpPr/>
          <p:nvPr/>
        </p:nvSpPr>
        <p:spPr>
          <a:xfrm>
            <a:off x="6236494" y="2571750"/>
            <a:ext cx="3714750" cy="2947749"/>
          </a:xfrm>
          <a:prstGeom prst="roundRect">
            <a:avLst>
              <a:gd fmla="val 4963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6236494" y="2541270"/>
            <a:ext cx="3714750" cy="121920"/>
          </a:xfrm>
          <a:prstGeom prst="roundRect">
            <a:avLst>
              <a:gd fmla="val 73833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7772400" y="2250281"/>
            <a:ext cx="642938" cy="642938"/>
          </a:xfrm>
          <a:prstGeom prst="roundRect">
            <a:avLst>
              <a:gd fmla="val 142222" name="adj"/>
            </a:avLst>
          </a:prstGeom>
          <a:solidFill>
            <a:srgbClr val="E1C2C2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7965281" y="2411016"/>
            <a:ext cx="257175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b="0" i="0" sz="2000" u="none" cap="none" strike="noStrike"/>
          </a:p>
        </p:txBody>
      </p:sp>
      <p:sp>
        <p:nvSpPr>
          <p:cNvPr id="204" name="Google Shape;204;p7"/>
          <p:cNvSpPr/>
          <p:nvPr/>
        </p:nvSpPr>
        <p:spPr>
          <a:xfrm>
            <a:off x="6481286" y="3107531"/>
            <a:ext cx="2679025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i="0" lang="en-US" sz="21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Endereço da Vítima</a:t>
            </a:r>
            <a:endParaRPr b="0" i="0" sz="2100" u="none" cap="none" strike="noStrike"/>
          </a:p>
        </p:txBody>
      </p:sp>
      <p:sp>
        <p:nvSpPr>
          <p:cNvPr id="205" name="Google Shape;205;p7"/>
          <p:cNvSpPr/>
          <p:nvPr/>
        </p:nvSpPr>
        <p:spPr>
          <a:xfrm>
            <a:off x="6481286" y="3683437"/>
            <a:ext cx="3225165" cy="664369"/>
          </a:xfrm>
          <a:prstGeom prst="roundRect">
            <a:avLst>
              <a:gd fmla="val 1354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6470571" y="3683437"/>
            <a:ext cx="3246596" cy="664369"/>
          </a:xfrm>
          <a:prstGeom prst="roundRect">
            <a:avLst>
              <a:gd fmla="val 483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6684883" y="3844171"/>
            <a:ext cx="2817971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0x1A2B...78CD</a:t>
            </a:r>
            <a:endParaRPr b="0" i="0" sz="1650" u="none" cap="none" strike="noStrike"/>
          </a:p>
        </p:txBody>
      </p:sp>
      <p:sp>
        <p:nvSpPr>
          <p:cNvPr id="208" name="Google Shape;208;p7"/>
          <p:cNvSpPr/>
          <p:nvPr/>
        </p:nvSpPr>
        <p:spPr>
          <a:xfrm>
            <a:off x="6481286" y="4588907"/>
            <a:ext cx="322516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Vítima usa frequentemente este endereço</a:t>
            </a:r>
            <a:endParaRPr b="0" i="0" sz="1650" u="none" cap="none" strike="noStrike"/>
          </a:p>
        </p:txBody>
      </p:sp>
      <p:sp>
        <p:nvSpPr>
          <p:cNvPr id="209" name="Google Shape;209;p7"/>
          <p:cNvSpPr/>
          <p:nvPr/>
        </p:nvSpPr>
        <p:spPr>
          <a:xfrm>
            <a:off x="10165556" y="2571750"/>
            <a:ext cx="3714750" cy="2947749"/>
          </a:xfrm>
          <a:prstGeom prst="roundRect">
            <a:avLst>
              <a:gd fmla="val 4963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"/>
          <p:cNvSpPr/>
          <p:nvPr/>
        </p:nvSpPr>
        <p:spPr>
          <a:xfrm>
            <a:off x="10165556" y="2541270"/>
            <a:ext cx="3714750" cy="121920"/>
          </a:xfrm>
          <a:prstGeom prst="roundRect">
            <a:avLst>
              <a:gd fmla="val 73833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11701463" y="2250281"/>
            <a:ext cx="642938" cy="642938"/>
          </a:xfrm>
          <a:prstGeom prst="roundRect">
            <a:avLst>
              <a:gd fmla="val 142222" name="adj"/>
            </a:avLst>
          </a:prstGeom>
          <a:solidFill>
            <a:srgbClr val="CCC4E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11894344" y="2411016"/>
            <a:ext cx="257175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b="0" i="0" sz="2000" u="none" cap="none" strike="noStrike"/>
          </a:p>
        </p:txBody>
      </p:sp>
      <p:sp>
        <p:nvSpPr>
          <p:cNvPr id="213" name="Google Shape;213;p7"/>
          <p:cNvSpPr/>
          <p:nvPr/>
        </p:nvSpPr>
        <p:spPr>
          <a:xfrm>
            <a:off x="10410349" y="3107531"/>
            <a:ext cx="2679025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i="0" lang="en-US" sz="21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Endereço do Atacante</a:t>
            </a:r>
            <a:endParaRPr b="0" i="0" sz="2100" u="none" cap="none" strike="noStrike"/>
          </a:p>
        </p:txBody>
      </p:sp>
      <p:sp>
        <p:nvSpPr>
          <p:cNvPr id="214" name="Google Shape;214;p7"/>
          <p:cNvSpPr/>
          <p:nvPr/>
        </p:nvSpPr>
        <p:spPr>
          <a:xfrm>
            <a:off x="10410349" y="3683437"/>
            <a:ext cx="3225165" cy="664369"/>
          </a:xfrm>
          <a:prstGeom prst="roundRect">
            <a:avLst>
              <a:gd fmla="val 1354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10399633" y="3683437"/>
            <a:ext cx="3246596" cy="664369"/>
          </a:xfrm>
          <a:prstGeom prst="roundRect">
            <a:avLst>
              <a:gd fmla="val 483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10613946" y="3844171"/>
            <a:ext cx="2817971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0x1A2B...78CF</a:t>
            </a:r>
            <a:endParaRPr b="0" i="0" sz="1650" u="none" cap="none" strike="noStrike"/>
          </a:p>
        </p:txBody>
      </p:sp>
      <p:sp>
        <p:nvSpPr>
          <p:cNvPr id="217" name="Google Shape;217;p7"/>
          <p:cNvSpPr/>
          <p:nvPr/>
        </p:nvSpPr>
        <p:spPr>
          <a:xfrm>
            <a:off x="10410349" y="4588907"/>
            <a:ext cx="322516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Gerado para imitar início e fim</a:t>
            </a:r>
            <a:endParaRPr b="0" i="0" sz="1650" u="none" cap="none" strike="noStrike"/>
          </a:p>
        </p:txBody>
      </p:sp>
      <p:sp>
        <p:nvSpPr>
          <p:cNvPr id="218" name="Google Shape;218;p7"/>
          <p:cNvSpPr/>
          <p:nvPr/>
        </p:nvSpPr>
        <p:spPr>
          <a:xfrm>
            <a:off x="6236494" y="6055281"/>
            <a:ext cx="7643813" cy="1586865"/>
          </a:xfrm>
          <a:prstGeom prst="roundRect">
            <a:avLst>
              <a:gd fmla="val 922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6236494" y="6024801"/>
            <a:ext cx="7643813" cy="121920"/>
          </a:xfrm>
          <a:prstGeom prst="roundRect">
            <a:avLst>
              <a:gd fmla="val 73833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9736931" y="5733812"/>
            <a:ext cx="642938" cy="642938"/>
          </a:xfrm>
          <a:prstGeom prst="roundRect">
            <a:avLst>
              <a:gd fmla="val 142222" name="adj"/>
            </a:avLst>
          </a:prstGeom>
          <a:solidFill>
            <a:srgbClr val="B4DAE4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9929813" y="5894546"/>
            <a:ext cx="257175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b="0" i="0" sz="2000" u="none" cap="none" strike="noStrike"/>
          </a:p>
        </p:txBody>
      </p:sp>
      <p:sp>
        <p:nvSpPr>
          <p:cNvPr id="222" name="Google Shape;222;p7"/>
          <p:cNvSpPr/>
          <p:nvPr/>
        </p:nvSpPr>
        <p:spPr>
          <a:xfrm>
            <a:off x="6481286" y="6591062"/>
            <a:ext cx="2679025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i="0" lang="en-US" sz="21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Confusão Visual</a:t>
            </a:r>
            <a:endParaRPr b="0" i="0" sz="2100" u="none" cap="none" strike="noStrike"/>
          </a:p>
        </p:txBody>
      </p:sp>
      <p:sp>
        <p:nvSpPr>
          <p:cNvPr id="223" name="Google Shape;223;p7"/>
          <p:cNvSpPr/>
          <p:nvPr/>
        </p:nvSpPr>
        <p:spPr>
          <a:xfrm>
            <a:off x="6481286" y="7054453"/>
            <a:ext cx="7154228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b="0" i="0" lang="en-US" sz="16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Usuários verificam apenas início/fim do endereço no histórico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552093" y="433864"/>
            <a:ext cx="7427357" cy="493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100"/>
              <a:buFont typeface="Playfair Display SemiBold"/>
              <a:buNone/>
            </a:pPr>
            <a:r>
              <a:rPr b="1" i="0" lang="en-US" sz="310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Exploração ERC-20: Zero Token Transfer</a:t>
            </a:r>
            <a:endParaRPr b="0" i="0" sz="3100" u="none" cap="none" strike="noStrike"/>
          </a:p>
        </p:txBody>
      </p:sp>
      <p:sp>
        <p:nvSpPr>
          <p:cNvPr id="231" name="Google Shape;231;p8"/>
          <p:cNvSpPr/>
          <p:nvPr/>
        </p:nvSpPr>
        <p:spPr>
          <a:xfrm>
            <a:off x="552093" y="1715812"/>
            <a:ext cx="2366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850"/>
              <a:buFont typeface="Playfair Display SemiBold"/>
              <a:buNone/>
            </a:pPr>
            <a:r>
              <a:rPr b="1" i="0" lang="en-US" sz="1850" u="none" cap="none" strike="noStrike">
                <a:solidFill>
                  <a:srgbClr val="4B698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 Vulnerabilidade</a:t>
            </a:r>
            <a:endParaRPr b="0" i="0" sz="1850" u="none" cap="none" strike="noStrike"/>
          </a:p>
        </p:txBody>
      </p:sp>
      <p:sp>
        <p:nvSpPr>
          <p:cNvPr id="232" name="Google Shape;232;p8"/>
          <p:cNvSpPr/>
          <p:nvPr/>
        </p:nvSpPr>
        <p:spPr>
          <a:xfrm>
            <a:off x="401768" y="2620365"/>
            <a:ext cx="5179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Padrão ERC-20 </a:t>
            </a:r>
            <a:r>
              <a:rPr b="1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permite envio de 0 tokens</a:t>
            </a: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 de qualquer endereço para qualquer outro</a:t>
            </a:r>
            <a:endParaRPr b="0" i="0" sz="1200" u="none" cap="none" strike="noStrike"/>
          </a:p>
        </p:txBody>
      </p:sp>
      <p:sp>
        <p:nvSpPr>
          <p:cNvPr id="233" name="Google Shape;233;p8"/>
          <p:cNvSpPr/>
          <p:nvPr/>
        </p:nvSpPr>
        <p:spPr>
          <a:xfrm>
            <a:off x="401768" y="3267112"/>
            <a:ext cx="5179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00"/>
              <a:buFont typeface="Public Sans"/>
              <a:buNone/>
            </a:pPr>
            <a:r>
              <a:rPr b="0" i="0" lang="en-US" sz="12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Sem gasto de gas, sem validação de propriedade</a:t>
            </a:r>
            <a:endParaRPr b="0" i="0" sz="1200" u="none" cap="none" strike="noStrike"/>
          </a:p>
        </p:txBody>
      </p:sp>
      <p:pic>
        <p:nvPicPr>
          <p:cNvPr descr="preencoded.png" id="234" name="Google Shape;2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8700" y="0"/>
            <a:ext cx="796169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2025-11-03T01:56:33Z</dcterms:created>
</cp:coreProperties>
</file>